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92" r:id="rId3"/>
    <p:sldId id="265" r:id="rId4"/>
    <p:sldId id="258" r:id="rId5"/>
    <p:sldId id="269" r:id="rId6"/>
    <p:sldId id="270" r:id="rId7"/>
    <p:sldId id="271" r:id="rId8"/>
    <p:sldId id="272" r:id="rId9"/>
    <p:sldId id="295" r:id="rId10"/>
    <p:sldId id="273" r:id="rId11"/>
    <p:sldId id="275" r:id="rId12"/>
    <p:sldId id="277" r:id="rId13"/>
    <p:sldId id="268" r:id="rId14"/>
    <p:sldId id="279" r:id="rId15"/>
    <p:sldId id="280" r:id="rId16"/>
    <p:sldId id="281" r:id="rId17"/>
    <p:sldId id="260" r:id="rId18"/>
    <p:sldId id="282" r:id="rId19"/>
    <p:sldId id="283" r:id="rId20"/>
    <p:sldId id="284" r:id="rId21"/>
    <p:sldId id="259" r:id="rId22"/>
    <p:sldId id="261" r:id="rId23"/>
    <p:sldId id="285" r:id="rId24"/>
    <p:sldId id="286" r:id="rId25"/>
    <p:sldId id="262" r:id="rId26"/>
    <p:sldId id="264" r:id="rId27"/>
    <p:sldId id="293" r:id="rId28"/>
    <p:sldId id="294" r:id="rId2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4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8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国勢調査、農業センサス、経済センサス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pref.okayama.jp/map/top/index.asp" TargetMode="External"/><Relationship Id="rId2" Type="http://schemas.openxmlformats.org/officeDocument/2006/relationships/hyperlink" Target="https://gis-gifu.jp/gifu/port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pref.nagano.lg.jp/gis/to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gis.pref.shizuoka.j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.nagareyama.chiba.jp/10763/index.html" TargetMode="External"/><Relationship Id="rId2" Type="http://schemas.openxmlformats.org/officeDocument/2006/relationships/hyperlink" Target="http://www.city.sabae.fukui.jp/pageview.html?id=127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-data.pref.shizuoka.j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city.yokohama.lg.jp/seisaku/seisaku/opendata/catalo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i.go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７</a:t>
            </a:r>
            <a:r>
              <a:rPr lang="en-US" altLang="ja-JP" sz="4000" dirty="0" smtClean="0"/>
              <a:t>.</a:t>
            </a:r>
            <a:r>
              <a:rPr lang="ja-JP" altLang="ja-JP" sz="4000" dirty="0" smtClean="0"/>
              <a:t> </a:t>
            </a:r>
            <a:r>
              <a:rPr lang="ja-JP" altLang="ja-JP" sz="4000" dirty="0"/>
              <a:t>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ファイルを解凍し</a:t>
            </a:r>
            <a:r>
              <a:rPr kumimoji="1" lang="en-US" altLang="ja-JP" sz="1600" b="1" dirty="0" smtClean="0"/>
              <a:t>.exe</a:t>
            </a:r>
            <a:r>
              <a:rPr kumimoji="1" lang="ja-JP" altLang="en-US" sz="1600" b="1" dirty="0" smtClean="0"/>
              <a:t>ファイルを開くと、ビューアが立ち上がる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</a:t>
            </a:r>
            <a:r>
              <a:rPr lang="en-US" altLang="ja-JP" sz="1600" dirty="0" smtClean="0">
                <a:hlinkClick r:id="rId4"/>
              </a:rPr>
              <a:t>fgd.gsi.go.jp/download/menu.php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から</a:t>
            </a:r>
            <a:r>
              <a:rPr lang="ja-JP" altLang="en-US" sz="1600" dirty="0"/>
              <a:t>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92444" y="50298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　ファイルを開き、新規プロジェクト作成をクリック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追加からダウンロードしたファイルを選択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保存先フォルダを作成し、指定する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④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しばらくすると、データが表示される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71800" y="2895600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①エクスポートをクリック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②シェープファイルを選択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</a:t>
            </a:r>
            <a:r>
              <a:rPr kumimoji="1" lang="en-US" altLang="ja-JP" b="1" dirty="0" smtClean="0"/>
              <a:t>8</a:t>
            </a:r>
            <a:r>
              <a:rPr kumimoji="1" lang="ja-JP" altLang="en-US" b="1" dirty="0" smtClean="0"/>
              <a:t>系を選択</a:t>
            </a:r>
            <a:endParaRPr kumimoji="1" lang="en-US" altLang="ja-JP" b="1" dirty="0" smtClean="0"/>
          </a:p>
          <a:p>
            <a:r>
              <a:rPr lang="ja-JP" altLang="en-US" b="1" dirty="0" smtClean="0"/>
              <a:t>④全データ領域を出力にチェック（データ量によって変えること）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⑤全てにチェックをつける</a:t>
            </a:r>
            <a:r>
              <a:rPr lang="ja-JP" altLang="en-US" b="1" dirty="0"/>
              <a:t>（</a:t>
            </a:r>
            <a:r>
              <a:rPr lang="ja-JP" altLang="en-US" b="1" dirty="0" smtClean="0"/>
              <a:t>データ量や目的に</a:t>
            </a:r>
            <a:r>
              <a:rPr lang="ja-JP" altLang="en-US" b="1" dirty="0"/>
              <a:t>よって変えること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r>
              <a:rPr lang="ja-JP" altLang="en-US" b="1" dirty="0" smtClean="0"/>
              <a:t>⑥出力先のフォルダを選択する</a:t>
            </a:r>
            <a:endParaRPr lang="en-US" altLang="ja-JP" b="1" dirty="0" smtClean="0"/>
          </a:p>
          <a:p>
            <a:r>
              <a:rPr lang="ja-JP" altLang="en-US" b="1" dirty="0" smtClean="0"/>
              <a:t>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lang="en-US" altLang="ja-JP" b="1" dirty="0" smtClean="0"/>
          </a:p>
          <a:p>
            <a:r>
              <a:rPr lang="en-US" altLang="ja-JP" b="1" dirty="0"/>
              <a:t>※</a:t>
            </a:r>
            <a:r>
              <a:rPr lang="ja-JP" altLang="en-US" b="1" dirty="0" smtClean="0"/>
              <a:t>変換が終わるまで時間がかかる（途中で</a:t>
            </a:r>
            <a:r>
              <a:rPr lang="ja-JP" altLang="en-US" b="1" dirty="0"/>
              <a:t>フリーズ</a:t>
            </a:r>
            <a:r>
              <a:rPr lang="ja-JP" altLang="en-US" b="1" dirty="0" smtClean="0"/>
              <a:t>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②国土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数値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846272" y="776508"/>
            <a:ext cx="51539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hlinkClick r:id="rId2"/>
              </a:rPr>
              <a:t>http</a:t>
            </a:r>
            <a:r>
              <a:rPr lang="ja-JP" altLang="en-US" b="1" dirty="0">
                <a:hlinkClick r:id="rId2"/>
              </a:rPr>
              <a:t>://nlftp.mlit.go.jp/ksj</a:t>
            </a:r>
            <a:r>
              <a:rPr lang="ja-JP" altLang="en-US" b="1" dirty="0" smtClean="0">
                <a:hlinkClick r:id="rId2"/>
              </a:rPr>
              <a:t>/</a:t>
            </a:r>
            <a:r>
              <a:rPr lang="ja-JP" altLang="en-US" b="1" dirty="0"/>
              <a:t>　</a:t>
            </a:r>
            <a:r>
              <a:rPr lang="ja-JP" altLang="en-US" b="1" dirty="0" smtClean="0"/>
              <a:t>国土数値情報のサイトにアクセスする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198389"/>
            <a:ext cx="4644572" cy="35705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286" y="1539919"/>
            <a:ext cx="4789714" cy="3682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71" y="5165214"/>
            <a:ext cx="2641601" cy="531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2755153" y="2557929"/>
            <a:ext cx="316754" cy="20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133726" y="2655187"/>
            <a:ext cx="2705099" cy="725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765007" y="3886557"/>
            <a:ext cx="4233851" cy="3084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必要な項目にチェックをいれて、下段の選択をクリック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7155703" y="5488659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3" y="0"/>
            <a:ext cx="7257143" cy="5578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556"/>
          <a:stretch/>
        </p:blipFill>
        <p:spPr>
          <a:xfrm>
            <a:off x="1879775" y="2554514"/>
            <a:ext cx="7264225" cy="2481943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422700" y="2166251"/>
            <a:ext cx="206200" cy="834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2525800" y="1909548"/>
            <a:ext cx="28568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地域にチェックをいれ選択をクリック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97928" y="1775483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41003" y="4772480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1012" y="4641319"/>
            <a:ext cx="239755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ダウンロードしたい項目にチェックをいれ選択をクリック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13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644571" cy="35705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28" y="509813"/>
            <a:ext cx="5208624" cy="40041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543" y="4513943"/>
            <a:ext cx="5210109" cy="6737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>
            <a:off x="3184700" y="3271151"/>
            <a:ext cx="1606375" cy="1404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57625" y="4850804"/>
            <a:ext cx="457425" cy="17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5822" y="4144785"/>
            <a:ext cx="259772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アンケートに回答し、利用約款を読み はい 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1460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582"/>
          <a:stretch/>
        </p:blipFill>
        <p:spPr>
          <a:xfrm>
            <a:off x="537028" y="835641"/>
            <a:ext cx="7837714" cy="2435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4"/>
          <a:stretch/>
        </p:blipFill>
        <p:spPr>
          <a:xfrm>
            <a:off x="595084" y="3047999"/>
            <a:ext cx="8476343" cy="20755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60452" y="2421609"/>
            <a:ext cx="711947" cy="15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2125" y="2571750"/>
            <a:ext cx="193930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ダウンロード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5591175" y="2666779"/>
            <a:ext cx="1469277" cy="604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323006" y="4938317"/>
            <a:ext cx="48209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ダウンロードしたファイルを解凍し、中のファイルを確認する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79764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</a:t>
            </a:r>
            <a:r>
              <a:rPr lang="ja-JP" altLang="en-US" u="none" dirty="0" smtClean="0">
                <a:solidFill>
                  <a:srgbClr val="0070C0"/>
                </a:solidFill>
              </a:rPr>
              <a:t>環境省の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hlinkClick r:id="rId4"/>
              </a:rPr>
              <a:t>http</a:t>
            </a:r>
            <a:r>
              <a:rPr lang="ja-JP" altLang="en-US" sz="1600" dirty="0">
                <a:hlinkClick r:id="rId4"/>
              </a:rPr>
              <a:t>://www.biodic.go.jp/J-IBIS.</a:t>
            </a:r>
            <a:r>
              <a:rPr lang="ja-JP" altLang="en-US" sz="1600" dirty="0" smtClean="0">
                <a:hlinkClick r:id="rId4"/>
              </a:rPr>
              <a:t>html</a:t>
            </a:r>
            <a:r>
              <a:rPr lang="ja-JP" altLang="en-US" sz="1600" dirty="0"/>
              <a:t>　生物多様性</a:t>
            </a:r>
            <a:r>
              <a:rPr lang="ja-JP" altLang="en-US" sz="1600" dirty="0" smtClean="0"/>
              <a:t>サイトにアクセスする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KML</a:t>
            </a:r>
            <a:r>
              <a:rPr kumimoji="1" lang="ja-JP" altLang="en-US" b="1" dirty="0" smtClean="0"/>
              <a:t>ファイルと</a:t>
            </a:r>
            <a:r>
              <a:rPr kumimoji="1" lang="en-US" altLang="ja-JP" b="1" dirty="0" smtClean="0"/>
              <a:t>Shape</a:t>
            </a:r>
            <a:r>
              <a:rPr kumimoji="1" lang="ja-JP" altLang="en-US" b="1" dirty="0" smtClean="0"/>
              <a:t>ファイル</a:t>
            </a:r>
            <a:r>
              <a:rPr lang="ja-JP" altLang="en-US" b="1" dirty="0" smtClean="0"/>
              <a:t>が選択できる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地図で場所を選択し、</a:t>
            </a:r>
            <a:r>
              <a:rPr kumimoji="1" lang="en-US" altLang="ja-JP" sz="1600" b="1" dirty="0" smtClean="0"/>
              <a:t>GIS</a:t>
            </a:r>
            <a:r>
              <a:rPr kumimoji="1" lang="ja-JP" altLang="en-US" sz="1600" b="1" dirty="0" smtClean="0"/>
              <a:t>データをクリックする</a:t>
            </a:r>
            <a:endParaRPr kumimoji="1" lang="en-US" altLang="ja-JP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ダウンロードでき</a:t>
            </a:r>
            <a:r>
              <a:rPr lang="ja-JP" altLang="en-US" b="1" dirty="0"/>
              <a:t>る</a:t>
            </a:r>
            <a:r>
              <a:rPr lang="ja-JP" altLang="en-US" b="1" dirty="0" smtClean="0"/>
              <a:t>データ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 smtClean="0"/>
              <a:t>①国土交通省のデータ</a:t>
            </a:r>
            <a:endParaRPr lang="en-US" altLang="ja-JP" b="1" dirty="0" smtClean="0"/>
          </a:p>
          <a:p>
            <a:r>
              <a:rPr lang="ja-JP" altLang="en-US" b="1" dirty="0" smtClean="0"/>
              <a:t> </a:t>
            </a:r>
            <a:r>
              <a:rPr lang="en-US" altLang="ja-JP" b="1" dirty="0" smtClean="0"/>
              <a:t>A.</a:t>
            </a:r>
            <a:r>
              <a:rPr lang="ja-JP" altLang="en-US" b="1" dirty="0" smtClean="0"/>
              <a:t>国土地理院（基盤地図情報）</a:t>
            </a:r>
            <a:endParaRPr lang="en-US" altLang="ja-JP" b="1" dirty="0" smtClean="0"/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B.</a:t>
            </a:r>
            <a:r>
              <a:rPr lang="ja-JP" altLang="en-US" b="1" dirty="0" smtClean="0"/>
              <a:t>国土数値情報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②環境省のデータ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総務省の</a:t>
            </a:r>
            <a:r>
              <a:rPr lang="en-US" altLang="ja-JP" b="1" dirty="0"/>
              <a:t>GIS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④その他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補足：オープンデータ</a:t>
            </a:r>
            <a:endParaRPr lang="ja-JP" altLang="en-US" b="1" dirty="0"/>
          </a:p>
          <a:p>
            <a:endParaRPr lang="en-US" altLang="ja-JP" b="1" dirty="0" smtClean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/>
              <a:t>実習</a:t>
            </a:r>
            <a:r>
              <a:rPr lang="ja-JP" altLang="en-US" b="1" dirty="0" smtClean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 smtClean="0"/>
          </a:p>
          <a:p>
            <a:r>
              <a:rPr lang="en-US" altLang="ja-JP" b="1" dirty="0" smtClean="0"/>
              <a:t>GIS</a:t>
            </a:r>
            <a:r>
              <a:rPr lang="ja-JP" altLang="en-US" b="1" dirty="0" smtClean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00" t="6194" r="24643" b="-39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アンケートに回答し、注意事項に同意し、データのダウンロードを行う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 smtClean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</a:t>
            </a:r>
            <a:r>
              <a:rPr lang="en-US" altLang="ja-JP" sz="1600" b="1" dirty="0" smtClean="0">
                <a:hlinkClick r:id="rId3"/>
              </a:rPr>
              <a:t>www.aafs.or.jp/emedia/Cen2010/C2010.htm</a:t>
            </a:r>
            <a:r>
              <a:rPr lang="ja-JP" altLang="en-US" sz="1600" b="1" dirty="0" smtClean="0"/>
              <a:t>　有料データのダウンロードサイト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無料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e-stat</a:t>
            </a:r>
            <a:r>
              <a:rPr lang="ja-JP" altLang="en-US" sz="1600" b="1" dirty="0" smtClean="0"/>
              <a:t>から農業センサスがダウンロードできる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③総務省</a:t>
            </a:r>
            <a:r>
              <a:rPr lang="ja-JP" altLang="en-US" b="1" u="none" dirty="0">
                <a:solidFill>
                  <a:srgbClr val="0070C0"/>
                </a:solidFill>
              </a:rPr>
              <a:t>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</a:t>
            </a:r>
            <a:r>
              <a:rPr lang="ja-JP" altLang="en-US" dirty="0" smtClean="0">
                <a:hlinkClick r:id="rId2"/>
              </a:rPr>
              <a:t>do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e-Stat</a:t>
            </a:r>
            <a:r>
              <a:rPr lang="ja-JP" altLang="en-US" dirty="0" smtClean="0"/>
              <a:t>のページにアクセスする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国勢調査、経済センサス、事務所・企業統計調査、農林業センサスなどがダウンロードできる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5"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</a:t>
            </a:r>
            <a:r>
              <a:rPr lang="ja-JP" altLang="en-US" dirty="0" smtClean="0"/>
              <a:t>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地域を選択してデータをダウンロードする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属性</a:t>
            </a:r>
            <a:r>
              <a:rPr lang="ja-JP" altLang="en-US" u="none" dirty="0">
                <a:solidFill>
                  <a:srgbClr val="0070C0"/>
                </a:solidFill>
              </a:rPr>
              <a:t>データを地図化するための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</a:t>
            </a:r>
            <a:r>
              <a:rPr lang="ja-JP" altLang="en-US" dirty="0" smtClean="0">
                <a:hlinkClick r:id="rId3"/>
              </a:rPr>
              <a:t>/</a:t>
            </a:r>
            <a:r>
              <a:rPr lang="ja-JP" altLang="en-US" dirty="0" smtClean="0"/>
              <a:t>　サイトからダウンロードできる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71" t="1548" r="25238" b="-65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ダウンロードしたい年月を選択</a:t>
            </a:r>
            <a:endParaRPr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5340" y="1313717"/>
            <a:ext cx="5753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800" b="1" dirty="0" smtClean="0"/>
          </a:p>
          <a:p>
            <a:r>
              <a:rPr lang="ja-JP" altLang="en-US" sz="1800" b="1" dirty="0" err="1" smtClean="0"/>
              <a:t>ぎふ</a:t>
            </a:r>
            <a:r>
              <a:rPr lang="ja-JP" altLang="en-US" sz="1800" b="1" dirty="0" smtClean="0"/>
              <a:t>県域統合型</a:t>
            </a:r>
            <a:r>
              <a:rPr lang="en-US" altLang="ja-JP" sz="1800" b="1" dirty="0" smtClean="0"/>
              <a:t>GIS</a:t>
            </a:r>
          </a:p>
          <a:p>
            <a:r>
              <a:rPr lang="en-US" altLang="ja-JP" sz="1800" b="1" dirty="0">
                <a:hlinkClick r:id="rId2"/>
              </a:rPr>
              <a:t>https://</a:t>
            </a:r>
            <a:r>
              <a:rPr lang="en-US" altLang="ja-JP" sz="1800" b="1" dirty="0" smtClean="0">
                <a:hlinkClick r:id="rId2"/>
              </a:rPr>
              <a:t>gis-gifu.jp/gifu/portal/index.html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おかやま全県統合型</a:t>
            </a:r>
            <a:r>
              <a:rPr lang="en-US" altLang="ja-JP" sz="1800" b="1" dirty="0" smtClean="0"/>
              <a:t>GIS</a:t>
            </a:r>
            <a:endParaRPr lang="en-US" altLang="ja-JP" sz="1800" b="1" dirty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www.gis.pref.okayama.jp/map/top/index.asp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</a:t>
            </a:r>
            <a:r>
              <a:rPr lang="ja-JP" altLang="en-US" sz="1800" b="1" dirty="0"/>
              <a:t>統合基盤地理情報システム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http://www.gis.pref.shizuoka.jp</a:t>
            </a:r>
            <a:r>
              <a:rPr lang="en-US" altLang="ja-JP" sz="1800" b="1" dirty="0" smtClean="0">
                <a:hlinkClick r:id="rId4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京都府・市町村共同　統合型地理情報システム（</a:t>
            </a:r>
            <a:r>
              <a:rPr lang="en-US" altLang="ja-JP" sz="1800" b="1" dirty="0"/>
              <a:t>GIS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5"/>
              </a:rPr>
              <a:t>http://g-kyoto.gis.pref.kyoto.lg.jp/g-kyoto/top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長野県統合型地理情報システム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http://www3.pref.nagano.lg.jp/gis/top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819104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地方自治体は様々なデータを</a:t>
            </a:r>
            <a:r>
              <a:rPr kumimoji="1" lang="en-US" altLang="ja-JP" sz="1600" b="1" dirty="0" smtClean="0"/>
              <a:t>Web </a:t>
            </a:r>
            <a:r>
              <a:rPr lang="en-US" altLang="ja-JP" sz="1600" b="1" dirty="0" smtClean="0"/>
              <a:t>GIS</a:t>
            </a:r>
            <a:r>
              <a:rPr lang="ja-JP" altLang="en-US" sz="1600" b="1" dirty="0" smtClean="0"/>
              <a:t>で</a:t>
            </a:r>
            <a:r>
              <a:rPr kumimoji="1" lang="ja-JP" altLang="en-US" sz="1600" b="1" dirty="0" smtClean="0"/>
              <a:t>公開している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44640" y="13137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/>
              <a:t>例）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補足：オープンデータ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 smtClean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 smtClean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政府</a:t>
            </a: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。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 smtClean="0"/>
              <a:t>が、様々な情報を</a:t>
            </a:r>
            <a:r>
              <a:rPr kumimoji="1" lang="en-US" altLang="ja-JP" sz="1800" dirty="0" smtClean="0"/>
              <a:t>CSV</a:t>
            </a:r>
            <a:r>
              <a:rPr kumimoji="1" lang="ja-JP" altLang="en-US" sz="1800" dirty="0" err="1" smtClean="0"/>
              <a:t>、</a:t>
            </a:r>
            <a:r>
              <a:rPr kumimoji="1" lang="en-US" altLang="ja-JP" sz="1800" dirty="0" smtClean="0"/>
              <a:t>Shape</a:t>
            </a:r>
            <a:r>
              <a:rPr kumimoji="1" lang="ja-JP" altLang="en-US" sz="1800" dirty="0" smtClean="0"/>
              <a:t>データで配信している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自治体のオープンデータ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6257" y="1313717"/>
            <a:ext cx="7191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福井県鯖江市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2"/>
              </a:rPr>
              <a:t>http://</a:t>
            </a:r>
            <a:r>
              <a:rPr lang="en-US" altLang="ja-JP" sz="1800" b="1" dirty="0" smtClean="0">
                <a:hlinkClick r:id="rId2"/>
              </a:rPr>
              <a:t>www.city.sabae.fukui.jp/pageview.html?id=12768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千葉県流山市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www.city.nagareyama.chiba.jp/10763/index.html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/>
              <a:t>神奈川県横浜市（よこはまオープンデータカタログ（試行版））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</a:t>
            </a:r>
            <a:r>
              <a:rPr lang="en-US" altLang="ja-JP" sz="1800" b="1" dirty="0" smtClean="0">
                <a:hlinkClick r:id="rId4"/>
              </a:rPr>
              <a:t>www.city.yokohama.lg.jp/seisaku/seisaku/opendata/catalog.html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北海道室蘭市（むろらんオープンデータライブラリ）</a:t>
            </a:r>
            <a:endParaRPr lang="en-US" altLang="ja-JP" sz="1800" b="1" dirty="0" smtClean="0"/>
          </a:p>
          <a:p>
            <a:r>
              <a:rPr lang="en-US" altLang="ja-JP" sz="1800" b="1" dirty="0" smtClean="0">
                <a:hlinkClick r:id="rId5"/>
              </a:rPr>
              <a:t>http</a:t>
            </a:r>
            <a:r>
              <a:rPr lang="en-US" altLang="ja-JP" sz="1800" b="1" dirty="0">
                <a:hlinkClick r:id="rId5"/>
              </a:rPr>
              <a:t>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静岡県（</a:t>
            </a:r>
            <a:r>
              <a:rPr lang="ja-JP" altLang="en-US" sz="1800" b="1" dirty="0"/>
              <a:t>ふじのくに</a:t>
            </a:r>
            <a:r>
              <a:rPr lang="ja-JP" altLang="en-US" sz="1800" b="1" dirty="0" smtClean="0"/>
              <a:t>オープンデータカタログ）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http://open-data.pref.shizuoka.jp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125" y="819104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公開されているオープンデータの例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85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 smtClean="0">
                <a:solidFill>
                  <a:srgbClr val="0070C0"/>
                </a:solidFill>
              </a:rPr>
              <a:t>国</a:t>
            </a:r>
            <a:r>
              <a:rPr lang="ja-JP" altLang="ja-JP" sz="3200" dirty="0">
                <a:solidFill>
                  <a:srgbClr val="0070C0"/>
                </a:solidFill>
              </a:rPr>
              <a:t>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3200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7272" y="167372"/>
            <a:ext cx="8772525" cy="505354"/>
          </a:xfrm>
        </p:spPr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①</a:t>
            </a:r>
            <a:r>
              <a:rPr lang="ja-JP" altLang="en-US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A.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地理院の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" y="1090722"/>
            <a:ext cx="5344042" cy="410823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04070" y="696541"/>
            <a:ext cx="540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http://www.gsi.go.jp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ja-JP" altLang="en-US" sz="1600" b="1" dirty="0" smtClean="0"/>
              <a:t>　国土地理院のサイトにアクセスする。</a:t>
            </a:r>
            <a:endParaRPr lang="en-US" altLang="ja-JP" sz="1600" b="1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2514600" y="1704975"/>
            <a:ext cx="727074" cy="138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535" y="2100201"/>
            <a:ext cx="4520465" cy="347510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4031" y="3101296"/>
            <a:ext cx="1585912" cy="502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251199" y="1797051"/>
            <a:ext cx="3232832" cy="1347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3210586" y="979467"/>
            <a:ext cx="1426501" cy="567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5724525" y="1090722"/>
            <a:ext cx="341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地図・空中写真・地理調査をクリックし、基盤地図情報をクリックする。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57976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98"/>
            <a:ext cx="6098774" cy="468843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1257" y="1349830"/>
            <a:ext cx="1219199" cy="81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03" y="1608910"/>
            <a:ext cx="5341256" cy="410609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085772" y="3773715"/>
            <a:ext cx="645886" cy="1741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085771" y="3439886"/>
            <a:ext cx="834571" cy="193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488874" y="1850505"/>
            <a:ext cx="2511626" cy="1589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>
            <a:off x="2552700" y="3947886"/>
            <a:ext cx="1447800" cy="6336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9841" y="4581525"/>
            <a:ext cx="3810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登録をしていない場合は、新規登録を行う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63133" y="332450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ログインを行う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4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1543" cy="432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22" y="1932396"/>
            <a:ext cx="4618375" cy="355037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146410" y="756420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</a:t>
            </a:r>
            <a:r>
              <a:rPr kumimoji="1" lang="en-US" altLang="ja-JP" sz="1600" b="1" dirty="0" smtClean="0"/>
              <a:t>ID </a:t>
            </a:r>
            <a:r>
              <a:rPr kumimoji="1" lang="ja-JP" altLang="en-US" sz="1600" b="1" dirty="0" smtClean="0"/>
              <a:t>とパスワードを入力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2705100" y="1152525"/>
            <a:ext cx="1695450" cy="158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00082" y="3745684"/>
            <a:ext cx="1030783" cy="22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337" y="698868"/>
            <a:ext cx="2536120" cy="45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0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"/>
          <a:stretch/>
        </p:blipFill>
        <p:spPr>
          <a:xfrm>
            <a:off x="1342693" y="136298"/>
            <a:ext cx="7207582" cy="552155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13857" y="1819161"/>
            <a:ext cx="1462768" cy="1001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46484" y="1247775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がダウンロードできる</a:t>
            </a:r>
            <a:endParaRPr kumimoji="1" lang="ja-JP" altLang="en-US" sz="1600" b="1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4705350" y="1586329"/>
            <a:ext cx="485775" cy="3853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27087" y="3097213"/>
            <a:ext cx="16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基盤地図情報基本項目をクリック</a:t>
            </a:r>
            <a:endParaRPr kumimoji="1" lang="ja-JP" altLang="en-US" sz="1600" b="1" dirty="0"/>
          </a:p>
        </p:txBody>
      </p:sp>
      <p:cxnSp>
        <p:nvCxnSpPr>
          <p:cNvPr id="11" name="直線コネクタ 10"/>
          <p:cNvCxnSpPr>
            <a:stCxn id="10" idx="0"/>
          </p:cNvCxnSpPr>
          <p:nvPr/>
        </p:nvCxnSpPr>
        <p:spPr>
          <a:xfrm flipV="1">
            <a:off x="1075569" y="2419350"/>
            <a:ext cx="848481" cy="67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343145" cy="41075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481" y="2458700"/>
            <a:ext cx="4600319" cy="24865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3" y="4476749"/>
            <a:ext cx="3585029" cy="11092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86162" y="1498968"/>
            <a:ext cx="3685788" cy="2206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3491" y="909204"/>
            <a:ext cx="436932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ダウンロードしたい基盤地図情報基本項目にチェックをいれ場所を選択し 次へ をクリックする。</a:t>
            </a:r>
            <a:endParaRPr kumimoji="1" lang="ja-JP" altLang="en-US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233293" y="3132251"/>
            <a:ext cx="636363" cy="46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791875" y="4287931"/>
            <a:ext cx="3190875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全てチェックをクリックし、まとめてダウンロードをクリックする。</a:t>
            </a:r>
            <a:endParaRPr kumimoji="1" lang="ja-JP" altLang="en-US" b="1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676650" y="4686300"/>
            <a:ext cx="838619" cy="258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396290" y="5406582"/>
            <a:ext cx="42329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Zip</a:t>
            </a:r>
            <a:r>
              <a:rPr lang="ja-JP" altLang="en-US" b="1" dirty="0"/>
              <a:t>ファイルを解凍し、中のファイルを確認する。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0735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/>
              <a:t>DEM</a:t>
            </a:r>
            <a:r>
              <a:rPr kumimoji="1" lang="ja-JP" altLang="en-US" sz="3200" b="1" dirty="0" smtClean="0"/>
              <a:t>データの場合</a:t>
            </a:r>
            <a:endParaRPr kumimoji="1" lang="ja-JP" altLang="en-US" sz="32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7" b="26451"/>
          <a:stretch/>
        </p:blipFill>
        <p:spPr>
          <a:xfrm>
            <a:off x="211995" y="821084"/>
            <a:ext cx="5811434" cy="423207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426856" y="3802289"/>
            <a:ext cx="1133456" cy="954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11995" y="1740934"/>
            <a:ext cx="1979662" cy="77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8997" r="7023" b="26288"/>
          <a:stretch/>
        </p:blipFill>
        <p:spPr>
          <a:xfrm>
            <a:off x="4572000" y="1007636"/>
            <a:ext cx="4296229" cy="2579526"/>
          </a:xfrm>
          <a:prstGeom prst="rect">
            <a:avLst/>
          </a:prstGeom>
        </p:spPr>
      </p:pic>
      <p:cxnSp>
        <p:nvCxnSpPr>
          <p:cNvPr id="6" name="直線矢印コネクタ 5"/>
          <p:cNvCxnSpPr>
            <a:stCxn id="4" idx="3"/>
          </p:cNvCxnSpPr>
          <p:nvPr/>
        </p:nvCxnSpPr>
        <p:spPr>
          <a:xfrm flipV="1">
            <a:off x="5560312" y="3570061"/>
            <a:ext cx="825973" cy="709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332658" y="2033527"/>
            <a:ext cx="820492" cy="195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0663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</TotalTime>
  <Words>729</Words>
  <Application>Microsoft Office PowerPoint</Application>
  <PresentationFormat>画面に合わせる (16:10)</PresentationFormat>
  <Paragraphs>135</Paragraphs>
  <Slides>28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①国土交通省のGISデータ　A.国土地理院のGISデータ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DEMデータの場合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属性データを地図化するためのデータ</vt:lpstr>
      <vt:lpstr>地方自治体のGISデータ</vt:lpstr>
      <vt:lpstr>補足：オープンデータ</vt:lpstr>
      <vt:lpstr>地方自治体のオープンデータ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66</cp:revision>
  <dcterms:created xsi:type="dcterms:W3CDTF">2015-06-26T03:04:37Z</dcterms:created>
  <dcterms:modified xsi:type="dcterms:W3CDTF">2017-05-09T08:03:54Z</dcterms:modified>
</cp:coreProperties>
</file>